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82" r:id="rId4"/>
    <p:sldId id="291" r:id="rId5"/>
    <p:sldId id="259" r:id="rId6"/>
    <p:sldId id="263" r:id="rId7"/>
    <p:sldId id="260" r:id="rId8"/>
    <p:sldId id="283" r:id="rId9"/>
    <p:sldId id="292" r:id="rId10"/>
    <p:sldId id="284" r:id="rId11"/>
    <p:sldId id="286" r:id="rId12"/>
    <p:sldId id="294" r:id="rId13"/>
    <p:sldId id="295" r:id="rId14"/>
    <p:sldId id="298" r:id="rId15"/>
    <p:sldId id="296" r:id="rId16"/>
    <p:sldId id="297" r:id="rId17"/>
    <p:sldId id="26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990099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60"/>
  </p:normalViewPr>
  <p:slideViewPr>
    <p:cSldViewPr>
      <p:cViewPr varScale="1">
        <p:scale>
          <a:sx n="65" d="100"/>
          <a:sy n="65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F78C-F688-4591-A0B5-338688C70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55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C7524-E7E6-4619-B213-728C7B2E1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62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196AB-B5D8-43BD-8394-58D2A87FE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333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D081-9074-4EC2-953E-5B577B166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3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73992-CB95-474E-871B-02A261A51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4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76111-5EFA-45CC-A129-3EB8F7323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14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28D5C-1011-4548-8368-B85E64F00F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94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23562-8B5C-4E98-97EA-50F548B78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52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05FAC-74D7-4D71-AC82-BA1FECA5E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8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7F4DA-DC65-4C38-BFDA-92806DA49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80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7910A-BA43-4BCD-82DC-C1092339B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3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2556B-76F7-4D29-A9D6-14425DC7A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8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DD742F-C380-4872-9BC2-F64E1E3B5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13787" cy="115252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«Воспитание личности безопасного типа».</a:t>
            </a:r>
            <a:br>
              <a:rPr lang="ru-RU" altLang="ru-RU" sz="2800" b="1" smtClean="0">
                <a:solidFill>
                  <a:srgbClr val="FF0000"/>
                </a:solidFill>
              </a:rPr>
            </a:br>
            <a:r>
              <a:rPr lang="ru-RU" altLang="ru-RU" sz="2800" smtClean="0">
                <a:solidFill>
                  <a:srgbClr val="0000FF"/>
                </a:solidFill>
                <a:cs typeface="Arial" charset="0"/>
              </a:rPr>
              <a:t>Семинар учителей ОБЖ в МАОУ СОШ №167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288" y="4868863"/>
            <a:ext cx="84248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000" b="1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Рулев Михаил Александрович,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400" b="1" kern="0" dirty="0">
                <a:latin typeface="Arial" pitchFamily="34" charset="0"/>
                <a:cs typeface="Arial" pitchFamily="34" charset="0"/>
              </a:rPr>
              <a:t> кандидат педагогических наук, учитель высшей категории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400" b="1" kern="0" dirty="0">
                <a:latin typeface="Arial" pitchFamily="34" charset="0"/>
                <a:cs typeface="Arial" pitchFamily="34" charset="0"/>
              </a:rPr>
              <a:t>МБОУ Гимназия 205 «Театр» г. Екатеринбурга,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400" b="1" kern="0" dirty="0">
                <a:latin typeface="Arial" pitchFamily="34" charset="0"/>
                <a:cs typeface="Arial" pitchFamily="34" charset="0"/>
              </a:rPr>
              <a:t>автор курса «Личная безопасность ребенка».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400" b="1" u="sng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http://filimon11.ru</a:t>
            </a:r>
            <a:r>
              <a:rPr lang="en-US" sz="1400" b="1" kern="0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u="sng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filimon11@yandex.ru</a:t>
            </a:r>
            <a:r>
              <a:rPr lang="en-US" sz="1400" b="1" kern="0" dirty="0">
                <a:latin typeface="Arial" pitchFamily="34" charset="0"/>
                <a:cs typeface="Arial" pitchFamily="34" charset="0"/>
              </a:rPr>
              <a:t>,</a:t>
            </a:r>
            <a:endParaRPr lang="ru-RU" sz="1400" b="1" kern="0" dirty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400" b="1" kern="0" dirty="0">
                <a:latin typeface="Arial" pitchFamily="34" charset="0"/>
                <a:cs typeface="Arial" pitchFamily="34" charset="0"/>
              </a:rPr>
              <a:t>8-912-24-18151</a:t>
            </a:r>
            <a:endParaRPr lang="ru-RU" sz="1400" b="1" kern="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21.01.2015</a:t>
            </a:r>
            <a:endParaRPr lang="en-US" sz="2400" b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1700213"/>
            <a:ext cx="4548188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447088" cy="56197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Пирамида Маслоу</a:t>
            </a:r>
          </a:p>
        </p:txBody>
      </p:sp>
      <p:pic>
        <p:nvPicPr>
          <p:cNvPr id="11267" name="Picture 3" descr="Картинка 3 из 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765175"/>
            <a:ext cx="6624638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93037" cy="8382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Безопасность – базовая потребность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415338" cy="5113338"/>
          </a:xfrm>
        </p:spPr>
        <p:txBody>
          <a:bodyPr/>
          <a:lstStyle/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b="1" u="sng" smtClean="0"/>
              <a:t>Абрахам Маслоу</a:t>
            </a:r>
            <a:r>
              <a:rPr lang="ru-RU" altLang="ru-RU" smtClean="0"/>
              <a:t>,</a:t>
            </a:r>
            <a:br>
              <a:rPr lang="ru-RU" altLang="ru-RU" smtClean="0"/>
            </a:br>
            <a:r>
              <a:rPr lang="ru-RU" altLang="ru-RU" sz="2400" smtClean="0"/>
              <a:t>видный американский психолог,</a:t>
            </a:r>
            <a:br>
              <a:rPr lang="ru-RU" altLang="ru-RU" sz="2400" smtClean="0"/>
            </a:br>
            <a:r>
              <a:rPr lang="ru-RU" altLang="ru-RU" sz="2400" smtClean="0"/>
              <a:t>основатель гуманистической психологии, считает, что уверенность в собственной безопасности позволяет индивиду испытывать более высокие потребности</a:t>
            </a:r>
            <a:br>
              <a:rPr lang="ru-RU" altLang="ru-RU" sz="2400" smtClean="0"/>
            </a:br>
            <a:r>
              <a:rPr lang="ru-RU" altLang="ru-RU" sz="2400" smtClean="0"/>
              <a:t>и импульсы, а также двигаться к зрелости. 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smtClean="0"/>
              <a:t>       Угроза безопасности – означает отступление назад, к более фундаментальному уровню.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smtClean="0"/>
              <a:t>Безопасность является базовой потребностью ребенка.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smtClean="0"/>
              <a:t> 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smtClean="0"/>
              <a:t>        </a:t>
            </a:r>
            <a:r>
              <a:rPr lang="ru-RU" altLang="ru-RU" sz="2400" b="1" smtClean="0">
                <a:solidFill>
                  <a:srgbClr val="0000FF"/>
                </a:solidFill>
              </a:rPr>
              <a:t>Удовлетворение этой потребности обеспечивает нормальное или ускоренное развитие ребенка.</a:t>
            </a:r>
            <a:endParaRPr lang="ru-RU" altLang="ru-RU" sz="2400" b="1" u="sng" smtClean="0">
              <a:solidFill>
                <a:srgbClr val="0000FF"/>
              </a:solidFill>
            </a:endParaRPr>
          </a:p>
          <a:p>
            <a:pPr marL="3175" indent="11113" algn="ctr" eaLnBrk="1" hangingPunct="1">
              <a:lnSpc>
                <a:spcPct val="90000"/>
              </a:lnSpc>
            </a:pPr>
            <a:endParaRPr lang="ru-RU" altLang="ru-RU" sz="2400" b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368425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cs typeface="Arial" charset="0"/>
              </a:rPr>
              <a:t>Чему учить и когда учить (П. Статмен).</a:t>
            </a:r>
            <a:br>
              <a:rPr lang="ru-RU" altLang="ru-RU" sz="2400" b="1" smtClean="0">
                <a:solidFill>
                  <a:srgbClr val="FF0000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Общие рекомендации по обучению</a:t>
            </a:r>
            <a:br>
              <a:rPr lang="ru-RU" altLang="ru-RU" sz="2400" b="1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правилам личной безопасности </a:t>
            </a:r>
            <a:r>
              <a:rPr lang="ru-RU" altLang="ru-RU" sz="1800" b="1" smtClean="0">
                <a:solidFill>
                  <a:srgbClr val="0000FF"/>
                </a:solidFill>
                <a:cs typeface="Arial" charset="0"/>
              </a:rPr>
              <a:t>(модель взаимодействия).</a:t>
            </a:r>
            <a:endParaRPr lang="ru-RU" altLang="ru-RU" sz="1800" i="1" smtClean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44675"/>
            <a:ext cx="8713787" cy="4752975"/>
          </a:xfrm>
        </p:spPr>
        <p:txBody>
          <a:bodyPr/>
          <a:lstStyle/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b="1" i="1" smtClean="0">
                <a:solidFill>
                  <a:srgbClr val="0000FF"/>
                </a:solidFill>
                <a:cs typeface="Arial" charset="0"/>
              </a:rPr>
              <a:t>Учите</a:t>
            </a:r>
            <a:r>
              <a:rPr lang="ru-RU" altLang="ru-RU" sz="2400" b="1" smtClean="0">
                <a:cs typeface="Arial" charset="0"/>
              </a:rPr>
              <a:t> ваших детей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правилам личной безопасности только тогда,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когда они готовы усвоить и запомнить их.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endParaRPr lang="ru-RU" altLang="ru-RU" sz="1000" b="1" smtClean="0">
              <a:cs typeface="Arial" charset="0"/>
            </a:endParaRP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b="1" i="1" smtClean="0">
                <a:solidFill>
                  <a:srgbClr val="0000FF"/>
                </a:solidFill>
                <a:cs typeface="Arial" charset="0"/>
              </a:rPr>
              <a:t>Не пытайтесь</a:t>
            </a: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 обучать </a:t>
            </a:r>
            <a:r>
              <a:rPr lang="ru-RU" altLang="ru-RU" sz="2400" b="1" smtClean="0">
                <a:cs typeface="Arial" charset="0"/>
              </a:rPr>
              <a:t>вашего ребенка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слишком многим навыкам сразу</a:t>
            </a:r>
            <a:r>
              <a:rPr lang="ru-RU" altLang="ru-RU" sz="2400" b="1" smtClean="0">
                <a:cs typeface="Arial" charset="0"/>
              </a:rPr>
              <a:t>,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чтобы не ошеломить или не смутить его.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Учите постепенно, шаг за шагом.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endParaRPr lang="ru-RU" altLang="ru-RU" sz="1000" b="1" smtClean="0">
              <a:cs typeface="Arial" charset="0"/>
            </a:endParaRP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b="1" i="1" smtClean="0">
                <a:solidFill>
                  <a:srgbClr val="0000FF"/>
                </a:solidFill>
                <a:cs typeface="Arial" charset="0"/>
              </a:rPr>
              <a:t>Обучая</a:t>
            </a: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ru-RU" altLang="ru-RU" sz="2400" b="1" smtClean="0">
                <a:cs typeface="Arial" charset="0"/>
              </a:rPr>
              <a:t>навыкам личной безопасности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младших школьников,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вначале определите,</a:t>
            </a:r>
            <a:br>
              <a:rPr lang="ru-RU" altLang="ru-RU" sz="2400" b="1" smtClean="0">
                <a:cs typeface="Arial" charset="0"/>
              </a:rPr>
            </a:br>
            <a:r>
              <a:rPr lang="ru-RU" altLang="ru-RU" sz="2400" b="1" smtClean="0">
                <a:cs typeface="Arial" charset="0"/>
              </a:rPr>
              <a:t>усвоили ли они дошкольные навыки.</a:t>
            </a:r>
            <a:endParaRPr lang="ru-RU" altLang="ru-RU" sz="2400" b="1" i="1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9138"/>
            <a:ext cx="8642350" cy="4679950"/>
          </a:xfrm>
        </p:spPr>
        <p:txBody>
          <a:bodyPr/>
          <a:lstStyle/>
          <a:p>
            <a:pPr marL="3175" indent="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i="1" dirty="0" smtClean="0">
                <a:solidFill>
                  <a:srgbClr val="0000FF"/>
                </a:solidFill>
                <a:cs typeface="Arial" charset="0"/>
              </a:rPr>
              <a:t>Повторяя</a:t>
            </a:r>
            <a:r>
              <a:rPr lang="ru-RU" altLang="ru-RU" dirty="0" smtClean="0">
                <a:cs typeface="Arial" charset="0"/>
              </a:rPr>
              <a:t> и закрепляя</a:t>
            </a:r>
            <a:br>
              <a:rPr lang="ru-RU" altLang="ru-RU" dirty="0" smtClean="0">
                <a:cs typeface="Arial" charset="0"/>
              </a:rPr>
            </a:br>
            <a:r>
              <a:rPr lang="ru-RU" altLang="ru-RU" dirty="0" smtClean="0">
                <a:cs typeface="Arial" charset="0"/>
              </a:rPr>
              <a:t>специфические навыки безопасности, начните там,</a:t>
            </a:r>
            <a:br>
              <a:rPr lang="ru-RU" altLang="ru-RU" dirty="0" smtClean="0">
                <a:cs typeface="Arial" charset="0"/>
              </a:rPr>
            </a:br>
            <a:r>
              <a:rPr lang="ru-RU" altLang="ru-RU" dirty="0" smtClean="0">
                <a:cs typeface="Arial" charset="0"/>
              </a:rPr>
              <a:t>где ваш ребенок </a:t>
            </a:r>
            <a:br>
              <a:rPr lang="ru-RU" altLang="ru-RU" dirty="0" smtClean="0">
                <a:cs typeface="Arial" charset="0"/>
              </a:rPr>
            </a:br>
            <a:r>
              <a:rPr lang="ru-RU" altLang="ru-RU" dirty="0" smtClean="0">
                <a:cs typeface="Arial" charset="0"/>
              </a:rPr>
              <a:t>чувствует себя смущенно или неуверенно.</a:t>
            </a:r>
          </a:p>
          <a:p>
            <a:pPr marL="3175" indent="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dirty="0">
              <a:cs typeface="Arial" charset="0"/>
            </a:endParaRPr>
          </a:p>
          <a:p>
            <a:pPr marL="3175" indent="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dirty="0" smtClean="0">
                <a:cs typeface="Arial" charset="0"/>
              </a:rPr>
              <a:t>Периодически повторяйте</a:t>
            </a:r>
            <a:br>
              <a:rPr lang="ru-RU" altLang="ru-RU" dirty="0" smtClean="0">
                <a:cs typeface="Arial" charset="0"/>
              </a:rPr>
            </a:br>
            <a:r>
              <a:rPr lang="ru-RU" altLang="ru-RU" dirty="0" smtClean="0">
                <a:cs typeface="Arial" charset="0"/>
              </a:rPr>
              <a:t>каждое пройденное правило безопасности. </a:t>
            </a:r>
          </a:p>
          <a:p>
            <a:pPr marL="3175" indent="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i="1" dirty="0" smtClean="0">
              <a:cs typeface="Arial" charset="0"/>
            </a:endParaRPr>
          </a:p>
          <a:p>
            <a:pPr marL="3175" indent="11113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i="1" dirty="0" smtClean="0">
                <a:solidFill>
                  <a:srgbClr val="0000FF"/>
                </a:solidFill>
                <a:cs typeface="Arial" charset="0"/>
              </a:rPr>
              <a:t>Внимательно следите</a:t>
            </a:r>
            <a:r>
              <a:rPr lang="ru-RU" altLang="ru-RU" dirty="0" smtClean="0">
                <a:cs typeface="Arial" charset="0"/>
              </a:rPr>
              <a:t> за результатом.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200" b="1" i="1" dirty="0" smtClean="0">
              <a:cs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368425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cs typeface="Arial" charset="0"/>
              </a:rPr>
              <a:t>Чему учить и когда учить (П. Статмен).</a:t>
            </a:r>
            <a:br>
              <a:rPr lang="ru-RU" altLang="ru-RU" sz="2400" b="1" smtClean="0">
                <a:solidFill>
                  <a:srgbClr val="FF0000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Общие рекомендации по обучению</a:t>
            </a:r>
            <a:br>
              <a:rPr lang="ru-RU" altLang="ru-RU" sz="2400" b="1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правилам личной безопасности </a:t>
            </a:r>
            <a:r>
              <a:rPr lang="ru-RU" altLang="ru-RU" sz="1800" b="1" smtClean="0">
                <a:solidFill>
                  <a:srgbClr val="0000FF"/>
                </a:solidFill>
                <a:cs typeface="Arial" charset="0"/>
              </a:rPr>
              <a:t>(модель взаимодействия).</a:t>
            </a:r>
            <a:endParaRPr lang="ru-RU" altLang="ru-RU" sz="1800" i="1" smtClean="0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642350" cy="4679950"/>
          </a:xfrm>
        </p:spPr>
        <p:txBody>
          <a:bodyPr/>
          <a:lstStyle/>
          <a:p>
            <a:pPr marL="92075" indent="11113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i="1" smtClean="0">
                <a:solidFill>
                  <a:srgbClr val="0000FF"/>
                </a:solidFill>
                <a:cs typeface="Arial" charset="0"/>
              </a:rPr>
              <a:t>Постарайтесь предугадать,</a:t>
            </a:r>
            <a:r>
              <a:rPr lang="ru-RU" altLang="ru-RU" sz="2400" i="1" smtClean="0">
                <a:cs typeface="Arial" charset="0"/>
              </a:rPr>
              <a:t> </a:t>
            </a:r>
            <a:br>
              <a:rPr lang="ru-RU" altLang="ru-RU" sz="2400" i="1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когда вашему ребенку понадобится узнать или применить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какой-либо особый навык.</a:t>
            </a:r>
          </a:p>
          <a:p>
            <a:pPr marL="92075" indent="11113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smtClean="0">
                <a:cs typeface="Arial" charset="0"/>
              </a:rPr>
              <a:t/>
            </a:r>
            <a:br>
              <a:rPr lang="en-US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Начните давать информацию или обучать навыку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за несколько недель до того, как он понадобится ребенку,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для более прочного усвоения материала.</a:t>
            </a:r>
          </a:p>
          <a:p>
            <a:pPr marL="92075" indent="11113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400" i="1" smtClean="0">
              <a:cs typeface="Arial" charset="0"/>
            </a:endParaRPr>
          </a:p>
          <a:p>
            <a:pPr marL="92075" indent="11113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i="1" smtClean="0">
                <a:solidFill>
                  <a:srgbClr val="0000FF"/>
                </a:solidFill>
                <a:cs typeface="Arial" charset="0"/>
              </a:rPr>
              <a:t>Каждый ребенок </a:t>
            </a:r>
            <a:br>
              <a:rPr lang="ru-RU" altLang="ru-RU" sz="2400" i="1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400" i="1" smtClean="0">
                <a:solidFill>
                  <a:srgbClr val="0000FF"/>
                </a:solidFill>
                <a:cs typeface="Arial" charset="0"/>
              </a:rPr>
              <a:t>постигает</a:t>
            </a:r>
            <a:r>
              <a:rPr lang="ru-RU" altLang="ru-RU" sz="2400" smtClean="0">
                <a:solidFill>
                  <a:srgbClr val="0000FF"/>
                </a:solidFill>
                <a:cs typeface="Arial" charset="0"/>
              </a:rPr>
              <a:t> навыки личной безопасности по-своему.</a:t>
            </a:r>
            <a:br>
              <a:rPr lang="ru-RU" altLang="ru-RU" sz="2400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Вам придется потратить больше времени на одни навыки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и меньше на другие,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в зависимости от сильных и слабых сторон</a:t>
            </a:r>
            <a:br>
              <a:rPr lang="ru-RU" altLang="ru-RU" sz="2400" smtClean="0">
                <a:cs typeface="Arial" charset="0"/>
              </a:rPr>
            </a:br>
            <a:r>
              <a:rPr lang="ru-RU" altLang="ru-RU" sz="2400" smtClean="0">
                <a:cs typeface="Arial" charset="0"/>
              </a:rPr>
              <a:t>вашего ребенка.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368425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cs typeface="Arial" charset="0"/>
              </a:rPr>
              <a:t>Чему учить и когда учить (П. Статмен).</a:t>
            </a:r>
            <a:br>
              <a:rPr lang="ru-RU" altLang="ru-RU" sz="2400" b="1" smtClean="0">
                <a:solidFill>
                  <a:srgbClr val="FF0000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Общие рекомендации по обучению</a:t>
            </a:r>
            <a:br>
              <a:rPr lang="ru-RU" altLang="ru-RU" sz="2400" b="1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0000FF"/>
                </a:solidFill>
                <a:cs typeface="Arial" charset="0"/>
              </a:rPr>
              <a:t>правилам личной безопасности </a:t>
            </a:r>
            <a:r>
              <a:rPr lang="ru-RU" altLang="ru-RU" sz="1800" b="1" smtClean="0">
                <a:solidFill>
                  <a:srgbClr val="0000FF"/>
                </a:solidFill>
                <a:cs typeface="Arial" charset="0"/>
              </a:rPr>
              <a:t>(модель взаимодействия).</a:t>
            </a:r>
            <a:endParaRPr lang="ru-RU" altLang="ru-RU" sz="1800" i="1" smtClean="0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0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56197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solidFill>
                  <a:srgbClr val="FF0000"/>
                </a:solidFill>
                <a:cs typeface="Arial" charset="0"/>
              </a:rPr>
              <a:t>Пола Статмен. 5 ступеней обучения навыкам безопасного поведения.</a:t>
            </a:r>
          </a:p>
        </p:txBody>
      </p:sp>
      <p:graphicFrame>
        <p:nvGraphicFramePr>
          <p:cNvPr id="3160" name="Group 88"/>
          <p:cNvGraphicFramePr>
            <a:graphicFrameLocks noGrp="1"/>
          </p:cNvGraphicFramePr>
          <p:nvPr>
            <p:ph type="tbl" idx="1"/>
          </p:nvPr>
        </p:nvGraphicFramePr>
        <p:xfrm>
          <a:off x="468313" y="692150"/>
          <a:ext cx="8229600" cy="5834062"/>
        </p:xfrm>
        <a:graphic>
          <a:graphicData uri="http://schemas.openxmlformats.org/drawingml/2006/table">
            <a:tbl>
              <a:tblPr/>
              <a:tblGrid>
                <a:gridCol w="4042792"/>
                <a:gridCol w="4186808"/>
              </a:tblGrid>
              <a:tr h="5525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Когда ребенок переходит дорогу сам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Когда незнакомец предлагает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конфету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Защита: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переводите ребенка через дорогу за руку, пока он слишком мал, чтобы делать это самостоятельно.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Защита: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будьте рядом с ребенком во всех ситуациях, когда какой-либо незнакомец может предложить ему конфету.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Подготовка: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объясните ребенку, что, прежде чем сойти на проезжую часть, он должен посмотреть в обе стороны улицы и, лишь убедившись, что машин нет или горит зеленый сигнал светофора, быстро перейти улицу, остерегаясь машин , поворачивающих из-за угла.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Подготовка: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объясните ребенку, что он должен спросить вашего разрешения, прежде чем взять конфету у незнакомого человека.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Тренировка: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пойдите с ребенком на перекресток; спросите его, когда можно переходить улицу, перейдите с ним на другую сторону, обсуждая, чего нужно остерегаться на переходе; повторяйте это упражнение несколько дней или недель в зависимости от успехов ребенка.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Тренировка: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разыграйте с ребенком несколько ситуативных сценок, представляясь разного рода незнакомцами, предлагающими ему конфеты; добивайтесь, чтобы ребенок во всех случаях отвечал «нет» и говорил, что должен сначала получить ваше разрешение.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Побуждение: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повторяйте ребенку время от времени, что он должен строго следовать усвоенным правилам перехода улицы; спустя определенное время это можно делать все реже и реже.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Побуждение: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повторяйте ребенку время от времени, что он должен спросить разрешения взрослых, прежде чем взять конфету у незнакомца. Заметив, что он не следует этому правилу, повторите курс тренировок, пока не убедитесь, что он усвоил это правило и следует ему.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Упреждение: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при необходимости перехода улицы с оживленным движением или специфическими сигналами светофора, указателями, объясните ребенку их значение и потренируйтесь в переходе вместе.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Упреждение: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если ребенок будет один играть на детской площадке, ходить в школу и магазин, объясните ему, как вести себя при неожиданных контактах с незнакомцами, предлагающими конфету или что-то еще.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14313"/>
            <a:ext cx="8620125" cy="10541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Защита, подготовка, тренировка,</a:t>
            </a:r>
            <a:br>
              <a:rPr lang="ru-RU" altLang="ru-RU" sz="2800" b="1" smtClean="0">
                <a:solidFill>
                  <a:srgbClr val="FF0000"/>
                </a:solidFill>
              </a:rPr>
            </a:br>
            <a:r>
              <a:rPr lang="ru-RU" altLang="ru-RU" sz="2800" b="1" smtClean="0">
                <a:solidFill>
                  <a:srgbClr val="FF0000"/>
                </a:solidFill>
              </a:rPr>
              <a:t>побуждение, упреждение.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44675"/>
            <a:ext cx="8507413" cy="47815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altLang="ru-RU" smtClean="0"/>
              <a:t>Сравнивая эти два примера,</a:t>
            </a:r>
            <a:br>
              <a:rPr lang="ru-RU" altLang="ru-RU" smtClean="0"/>
            </a:br>
            <a:r>
              <a:rPr lang="ru-RU" altLang="ru-RU" smtClean="0"/>
              <a:t>нетрудно убедиться, что</a:t>
            </a:r>
            <a:br>
              <a:rPr lang="ru-RU" altLang="ru-RU" smtClean="0"/>
            </a:br>
            <a:r>
              <a:rPr lang="ru-RU" altLang="ru-RU" b="1" smtClean="0"/>
              <a:t>пять этапов обучения ребенка</a:t>
            </a:r>
            <a:r>
              <a:rPr lang="ru-RU" altLang="ru-RU" smtClean="0"/>
              <a:t> безопасному переходу улицы</a:t>
            </a:r>
            <a:br>
              <a:rPr lang="ru-RU" altLang="ru-RU" smtClean="0"/>
            </a:br>
            <a:r>
              <a:rPr lang="ru-RU" altLang="ru-RU" smtClean="0"/>
              <a:t>в принципе применимы и для того,</a:t>
            </a:r>
            <a:br>
              <a:rPr lang="ru-RU" altLang="ru-RU" smtClean="0"/>
            </a:br>
            <a:r>
              <a:rPr lang="ru-RU" altLang="ru-RU" smtClean="0"/>
              <a:t>чтобы научить его</a:t>
            </a:r>
            <a:br>
              <a:rPr lang="ru-RU" altLang="ru-RU" smtClean="0"/>
            </a:br>
            <a:r>
              <a:rPr lang="ru-RU" altLang="ru-RU" smtClean="0"/>
              <a:t>не брать конфеты у незнакомцев.</a:t>
            </a:r>
            <a:br>
              <a:rPr lang="ru-RU" altLang="ru-RU" smtClean="0"/>
            </a:br>
            <a:r>
              <a:rPr lang="ru-RU" altLang="ru-RU" b="1" smtClean="0"/>
              <a:t>Ход процесса обучения</a:t>
            </a:r>
            <a:br>
              <a:rPr lang="ru-RU" altLang="ru-RU" b="1" smtClean="0"/>
            </a:br>
            <a:r>
              <a:rPr lang="ru-RU" altLang="ru-RU" b="1" smtClean="0"/>
              <a:t>в обоих случаях один и тот же.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153400" cy="8382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Вывод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380412" cy="5111750"/>
          </a:xfrm>
        </p:spPr>
        <p:txBody>
          <a:bodyPr/>
          <a:lstStyle/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smtClean="0"/>
              <a:t>Обучение детей основам безопасного поведения,</a:t>
            </a:r>
            <a:br>
              <a:rPr lang="ru-RU" altLang="ru-RU" sz="2400" smtClean="0"/>
            </a:br>
            <a:r>
              <a:rPr lang="ru-RU" altLang="ru-RU" sz="2400" b="1" smtClean="0"/>
              <a:t>сопровождаемое организацией</a:t>
            </a:r>
            <a:br>
              <a:rPr lang="ru-RU" altLang="ru-RU" sz="2400" b="1" smtClean="0"/>
            </a:br>
            <a:r>
              <a:rPr lang="ru-RU" altLang="ru-RU" sz="2400" b="1" smtClean="0"/>
              <a:t>эмоционально окрашенной</a:t>
            </a:r>
            <a:br>
              <a:rPr lang="ru-RU" altLang="ru-RU" sz="2400" b="1" smtClean="0"/>
            </a:br>
            <a:r>
              <a:rPr lang="ru-RU" altLang="ru-RU" sz="2400" b="1" u="sng" smtClean="0"/>
              <a:t>деятельности</a:t>
            </a:r>
            <a:br>
              <a:rPr lang="ru-RU" altLang="ru-RU" sz="2400" b="1" u="sng" smtClean="0"/>
            </a:br>
            <a:r>
              <a:rPr lang="ru-RU" altLang="ru-RU" sz="2400" b="1" smtClean="0"/>
              <a:t>каждого учащегося,</a:t>
            </a:r>
            <a:br>
              <a:rPr lang="ru-RU" altLang="ru-RU" sz="2400" b="1" smtClean="0"/>
            </a:br>
            <a:r>
              <a:rPr lang="ru-RU" altLang="ru-RU" sz="2400" smtClean="0"/>
              <a:t>приводит к пониманию им того факта,</a:t>
            </a:r>
            <a:br>
              <a:rPr lang="ru-RU" altLang="ru-RU" sz="2400" smtClean="0"/>
            </a:br>
            <a:r>
              <a:rPr lang="ru-RU" altLang="ru-RU" sz="2400" smtClean="0"/>
              <a:t>что он в самом деле может во многом</a:t>
            </a:r>
            <a:br>
              <a:rPr lang="ru-RU" altLang="ru-RU" sz="2400" smtClean="0"/>
            </a:br>
            <a:r>
              <a:rPr lang="ru-RU" altLang="ru-RU" sz="2400" smtClean="0"/>
              <a:t>обеспечить собственную безопасность.</a:t>
            </a:r>
          </a:p>
          <a:p>
            <a:pPr marL="3175" indent="11113" algn="ctr" eaLnBrk="1" hangingPunct="1">
              <a:buFont typeface="Wingdings" pitchFamily="2" charset="2"/>
              <a:buNone/>
            </a:pPr>
            <a:r>
              <a:rPr lang="ru-RU" altLang="ru-RU" sz="2400" smtClean="0">
                <a:solidFill>
                  <a:srgbClr val="0000FF"/>
                </a:solidFill>
              </a:rPr>
              <a:t>    </a:t>
            </a:r>
            <a:r>
              <a:rPr lang="ru-RU" altLang="ru-RU" sz="2400" b="1" smtClean="0">
                <a:solidFill>
                  <a:srgbClr val="0000FF"/>
                </a:solidFill>
              </a:rPr>
              <a:t>Удовлетворение базовой потребности</a:t>
            </a:r>
            <a:br>
              <a:rPr lang="ru-RU" altLang="ru-RU" sz="2400" b="1" smtClean="0">
                <a:solidFill>
                  <a:srgbClr val="0000FF"/>
                </a:solidFill>
              </a:rPr>
            </a:br>
            <a:r>
              <a:rPr lang="ru-RU" altLang="ru-RU" sz="2400" b="1" smtClean="0">
                <a:solidFill>
                  <a:srgbClr val="0000FF"/>
                </a:solidFill>
              </a:rPr>
              <a:t>в безопасности сопровождается</a:t>
            </a:r>
            <a:br>
              <a:rPr lang="ru-RU" altLang="ru-RU" sz="2400" b="1" smtClean="0">
                <a:solidFill>
                  <a:srgbClr val="0000FF"/>
                </a:solidFill>
              </a:rPr>
            </a:br>
            <a:r>
              <a:rPr lang="ru-RU" altLang="ru-RU" sz="2400" b="1" smtClean="0">
                <a:solidFill>
                  <a:srgbClr val="0000FF"/>
                </a:solidFill>
              </a:rPr>
              <a:t>интенсивным личным развитием ребенка,</a:t>
            </a:r>
            <a:br>
              <a:rPr lang="ru-RU" altLang="ru-RU" sz="2400" b="1" smtClean="0">
                <a:solidFill>
                  <a:srgbClr val="0000FF"/>
                </a:solidFill>
              </a:rPr>
            </a:br>
            <a:r>
              <a:rPr lang="ru-RU" altLang="ru-RU" sz="2400" b="1" smtClean="0">
                <a:solidFill>
                  <a:srgbClr val="FF0000"/>
                </a:solidFill>
              </a:rPr>
              <a:t>формированием в нём</a:t>
            </a:r>
            <a:br>
              <a:rPr lang="ru-RU" altLang="ru-RU" sz="2400" b="1" smtClean="0">
                <a:solidFill>
                  <a:srgbClr val="FF0000"/>
                </a:solidFill>
              </a:rPr>
            </a:br>
            <a:r>
              <a:rPr lang="ru-RU" altLang="ru-RU" sz="2400" b="1" smtClean="0">
                <a:solidFill>
                  <a:srgbClr val="FF0000"/>
                </a:solidFill>
              </a:rPr>
              <a:t>личности безопасного типа.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1152525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</a:rPr>
              <a:t>В социальной сфере</a:t>
            </a:r>
            <a:br>
              <a:rPr lang="ru-RU" altLang="ru-RU" sz="2400" b="1" smtClean="0">
                <a:solidFill>
                  <a:srgbClr val="FF0000"/>
                </a:solidFill>
              </a:rPr>
            </a:br>
            <a:r>
              <a:rPr lang="ru-RU" altLang="ru-RU" sz="2400" b="1" smtClean="0">
                <a:solidFill>
                  <a:srgbClr val="FF0000"/>
                </a:solidFill>
              </a:rPr>
              <a:t>и сфере криминогенных опасностей</a:t>
            </a:r>
            <a:br>
              <a:rPr lang="ru-RU" altLang="ru-RU" sz="2400" b="1" smtClean="0">
                <a:solidFill>
                  <a:srgbClr val="FF0000"/>
                </a:solidFill>
              </a:rPr>
            </a:br>
            <a:r>
              <a:rPr lang="ru-RU" altLang="ru-RU" sz="2400" b="1" smtClean="0">
                <a:solidFill>
                  <a:srgbClr val="FF0000"/>
                </a:solidFill>
              </a:rPr>
              <a:t>можно выделить</a:t>
            </a:r>
            <a:r>
              <a:rPr lang="en-US" altLang="ru-RU" sz="2400" b="1" smtClean="0">
                <a:solidFill>
                  <a:srgbClr val="FF0000"/>
                </a:solidFill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</a:rPr>
              <a:t>три типа личности: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605837" cy="4679950"/>
          </a:xfrm>
        </p:spPr>
        <p:txBody>
          <a:bodyPr/>
          <a:lstStyle/>
          <a:p>
            <a:pPr marL="3175" indent="290513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cs typeface="Arial" charset="0"/>
              </a:rPr>
              <a:t>- Тип жертвы – виктимный</a:t>
            </a:r>
            <a:r>
              <a:rPr lang="ru-RU" altLang="ru-RU" sz="2000" smtClean="0">
                <a:cs typeface="Arial" charset="0"/>
              </a:rPr>
              <a:t> (от англ. </a:t>
            </a:r>
            <a:r>
              <a:rPr lang="en-US" altLang="ru-RU" sz="2000" smtClean="0">
                <a:cs typeface="Arial" charset="0"/>
              </a:rPr>
              <a:t>victim</a:t>
            </a:r>
            <a:r>
              <a:rPr lang="ru-RU" altLang="ru-RU" sz="2000" smtClean="0">
                <a:cs typeface="Arial" charset="0"/>
              </a:rPr>
              <a:t> – «жертва») тип личности.  Личность, подверженная риску стать жертвой опасности в связи с  бездействием, недальновидностью, неспособностью предвидеть, избегать опасности и, если надо, действовать.</a:t>
            </a:r>
          </a:p>
          <a:p>
            <a:pPr marL="3175" indent="290513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u="sng" smtClean="0">
              <a:cs typeface="Arial" charset="0"/>
            </a:endParaRPr>
          </a:p>
          <a:p>
            <a:pPr marL="3175" indent="290513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cs typeface="Arial" charset="0"/>
              </a:rPr>
              <a:t>- Личность безопасного типа.</a:t>
            </a:r>
            <a:r>
              <a:rPr lang="ru-RU" altLang="ru-RU" sz="2000" smtClean="0">
                <a:cs typeface="Arial" charset="0"/>
              </a:rPr>
              <a:t> Личность, способная анализировать риски, предвидеть опасности и угрозы, зависящие и независящие от его деятельности, избегать опасности и опасные ситуации и, в случае необходимости, действовать. Действовать рационально и со всей ответственностью и пониманием происходящего.</a:t>
            </a:r>
          </a:p>
          <a:p>
            <a:pPr marL="3175" indent="290513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u="sng" smtClean="0">
              <a:cs typeface="Arial" charset="0"/>
            </a:endParaRPr>
          </a:p>
          <a:p>
            <a:pPr marL="3175" indent="290513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cs typeface="Arial" charset="0"/>
              </a:rPr>
              <a:t>- Личность агрессорного типа</a:t>
            </a:r>
            <a:r>
              <a:rPr lang="ru-RU" altLang="ru-RU" sz="2000" smtClean="0">
                <a:cs typeface="Arial" charset="0"/>
              </a:rPr>
              <a:t> (социально–опасный тип личности) можно охарактеризовать  как личность, деятельность которой отчасти является причиной опасной ситуации и носит социально опасный характер, воздействие направлено на других членов социума. Например, хулиганство: в данном случае есть агрессоры – преступники (хулиганы) и жертвы (потерпевшие).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713788" cy="10795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00"/>
                </a:solidFill>
              </a:rPr>
              <a:t>Личность безопасного типа поведения:</a:t>
            </a:r>
            <a:br>
              <a:rPr lang="ru-RU" altLang="ru-RU" sz="3200" b="1" smtClean="0">
                <a:solidFill>
                  <a:srgbClr val="FF0000"/>
                </a:solidFill>
              </a:rPr>
            </a:br>
            <a:r>
              <a:rPr lang="ru-RU" altLang="ru-RU" sz="2400" b="1" smtClean="0">
                <a:solidFill>
                  <a:srgbClr val="FF0000"/>
                </a:solidFill>
              </a:rPr>
              <a:t>психологическая и социальная характеристики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785225" cy="5472112"/>
          </a:xfrm>
        </p:spPr>
        <p:txBody>
          <a:bodyPr/>
          <a:lstStyle/>
          <a:p>
            <a:pPr marL="92075" indent="11113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dirty="0" smtClean="0"/>
              <a:t>       </a:t>
            </a:r>
          </a:p>
          <a:p>
            <a:pPr marL="920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b="1" u="sng" dirty="0" smtClean="0">
                <a:solidFill>
                  <a:srgbClr val="0000FF"/>
                </a:solidFill>
                <a:cs typeface="Arial" charset="0"/>
              </a:rPr>
              <a:t>Психологическую устойчивость</a:t>
            </a:r>
          </a:p>
          <a:p>
            <a:pPr marL="920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b="1" u="sng" dirty="0" smtClean="0">
                <a:solidFill>
                  <a:srgbClr val="0000FF"/>
                </a:solidFill>
                <a:cs typeface="Arial" charset="0"/>
              </a:rPr>
              <a:t>личности безопасного типа</a:t>
            </a:r>
          </a:p>
          <a:p>
            <a:pPr marL="920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cs typeface="Arial" charset="0"/>
              </a:rPr>
              <a:t>обусловливает</a:t>
            </a:r>
          </a:p>
          <a:p>
            <a:pPr marL="920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rgbClr val="0000FF"/>
                </a:solidFill>
                <a:cs typeface="Arial" charset="0"/>
              </a:rPr>
              <a:t>осознание возможных угроз и опасностей</a:t>
            </a:r>
          </a:p>
          <a:p>
            <a:pPr marL="920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rgbClr val="0000FF"/>
                </a:solidFill>
                <a:cs typeface="Arial" charset="0"/>
              </a:rPr>
              <a:t>по отношению к себе.</a:t>
            </a:r>
          </a:p>
          <a:p>
            <a:pPr marL="920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cs typeface="Arial" charset="0"/>
              </a:rPr>
              <a:t>Психологическая готовность</a:t>
            </a:r>
            <a:br>
              <a:rPr lang="ru-RU" altLang="ru-RU" sz="2800" b="1" dirty="0" smtClean="0">
                <a:cs typeface="Arial" charset="0"/>
              </a:rPr>
            </a:br>
            <a:r>
              <a:rPr lang="ru-RU" altLang="ru-RU" sz="2800" b="1" dirty="0" smtClean="0">
                <a:cs typeface="Arial" charset="0"/>
              </a:rPr>
              <a:t>личности безопасного типа</a:t>
            </a:r>
            <a:br>
              <a:rPr lang="ru-RU" altLang="ru-RU" sz="2800" b="1" dirty="0" smtClean="0">
                <a:cs typeface="Arial" charset="0"/>
              </a:rPr>
            </a:br>
            <a:r>
              <a:rPr lang="ru-RU" altLang="ru-RU" sz="2800" b="1" dirty="0" smtClean="0">
                <a:cs typeface="Arial" charset="0"/>
              </a:rPr>
              <a:t>объясняется</a:t>
            </a:r>
            <a:br>
              <a:rPr lang="ru-RU" altLang="ru-RU" sz="2800" b="1" dirty="0" smtClean="0">
                <a:cs typeface="Arial" charset="0"/>
              </a:rPr>
            </a:br>
            <a:r>
              <a:rPr lang="ru-RU" altLang="ru-RU" sz="2400" dirty="0" smtClean="0">
                <a:cs typeface="Arial" charset="0"/>
              </a:rPr>
              <a:t>- предвидением опасностей;</a:t>
            </a:r>
            <a:br>
              <a:rPr lang="ru-RU" altLang="ru-RU" sz="2400" dirty="0" smtClean="0">
                <a:cs typeface="Arial" charset="0"/>
              </a:rPr>
            </a:br>
            <a:r>
              <a:rPr lang="ru-RU" altLang="ru-RU" sz="2400" dirty="0" smtClean="0">
                <a:cs typeface="Arial" charset="0"/>
              </a:rPr>
              <a:t>- осознанием возможностей уклониться от опасностей;</a:t>
            </a:r>
            <a:br>
              <a:rPr lang="ru-RU" altLang="ru-RU" sz="2400" dirty="0" smtClean="0">
                <a:cs typeface="Arial" charset="0"/>
              </a:rPr>
            </a:br>
            <a:r>
              <a:rPr lang="ru-RU" altLang="ru-RU" sz="2400" dirty="0" smtClean="0">
                <a:cs typeface="Arial" charset="0"/>
              </a:rPr>
              <a:t>- наличием навыка преодоления опасности.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0" y="1273175"/>
            <a:ext cx="8964613" cy="48974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smtClean="0"/>
              <a:t>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800" b="1" smtClean="0">
                <a:cs typeface="Arial" charset="0"/>
              </a:rPr>
              <a:t>      </a:t>
            </a:r>
            <a:r>
              <a:rPr lang="ru-RU" altLang="ru-RU" sz="2800" b="1" smtClean="0">
                <a:solidFill>
                  <a:srgbClr val="0000FF"/>
                </a:solidFill>
                <a:cs typeface="Arial" charset="0"/>
              </a:rPr>
              <a:t>Социальная характеристика</a:t>
            </a:r>
            <a:br>
              <a:rPr lang="ru-RU" altLang="ru-RU" sz="2800" b="1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800" b="1" smtClean="0">
                <a:solidFill>
                  <a:srgbClr val="0000FF"/>
                </a:solidFill>
                <a:cs typeface="Arial" charset="0"/>
              </a:rPr>
              <a:t>личности безопасного типа</a:t>
            </a:r>
            <a:br>
              <a:rPr lang="ru-RU" altLang="ru-RU" sz="2800" b="1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2800" smtClean="0">
                <a:cs typeface="Arial" charset="0"/>
              </a:rPr>
              <a:t>выражается в активности человека в обществе,</a:t>
            </a:r>
            <a:br>
              <a:rPr lang="ru-RU" altLang="ru-RU" sz="2800" smtClean="0">
                <a:cs typeface="Arial" charset="0"/>
              </a:rPr>
            </a:br>
            <a:r>
              <a:rPr lang="ru-RU" altLang="ru-RU" sz="2800" b="1" smtClean="0">
                <a:cs typeface="Arial" charset="0"/>
              </a:rPr>
              <a:t>в применении опасных и безопасных</a:t>
            </a:r>
            <a:br>
              <a:rPr lang="ru-RU" altLang="ru-RU" sz="2800" b="1" smtClean="0">
                <a:cs typeface="Arial" charset="0"/>
              </a:rPr>
            </a:br>
            <a:r>
              <a:rPr lang="ru-RU" altLang="ru-RU" sz="2800" b="1" smtClean="0">
                <a:cs typeface="Arial" charset="0"/>
              </a:rPr>
              <a:t>способов самореализации</a:t>
            </a:r>
            <a:br>
              <a:rPr lang="ru-RU" altLang="ru-RU" sz="2800" b="1" smtClean="0">
                <a:cs typeface="Arial" charset="0"/>
              </a:rPr>
            </a:br>
            <a:r>
              <a:rPr lang="ru-RU" altLang="ru-RU" sz="2800" smtClean="0">
                <a:cs typeface="Arial" charset="0"/>
              </a:rPr>
              <a:t>в условиях взаимодействия с природой,</a:t>
            </a:r>
            <a:br>
              <a:rPr lang="ru-RU" altLang="ru-RU" sz="2800" smtClean="0">
                <a:cs typeface="Arial" charset="0"/>
              </a:rPr>
            </a:br>
            <a:r>
              <a:rPr lang="ru-RU" altLang="ru-RU" sz="2800" smtClean="0">
                <a:cs typeface="Arial" charset="0"/>
              </a:rPr>
              <a:t>инфраструктурой города,</a:t>
            </a:r>
            <a:br>
              <a:rPr lang="ru-RU" altLang="ru-RU" sz="2800" smtClean="0">
                <a:cs typeface="Arial" charset="0"/>
              </a:rPr>
            </a:br>
            <a:r>
              <a:rPr lang="ru-RU" altLang="ru-RU" sz="2800" smtClean="0">
                <a:cs typeface="Arial" charset="0"/>
              </a:rPr>
              <a:t>общественно-правовых отношений в обществе,</a:t>
            </a:r>
            <a:br>
              <a:rPr lang="ru-RU" altLang="ru-RU" sz="2800" smtClean="0">
                <a:cs typeface="Arial" charset="0"/>
              </a:rPr>
            </a:br>
            <a:r>
              <a:rPr lang="ru-RU" altLang="ru-RU" sz="2800" smtClean="0">
                <a:cs typeface="Arial" charset="0"/>
              </a:rPr>
              <a:t>общения с другими людьми,</a:t>
            </a:r>
            <a:br>
              <a:rPr lang="ru-RU" altLang="ru-RU" sz="2800" smtClean="0">
                <a:cs typeface="Arial" charset="0"/>
              </a:rPr>
            </a:br>
            <a:r>
              <a:rPr lang="ru-RU" altLang="ru-RU" sz="2800" smtClean="0">
                <a:cs typeface="Arial" charset="0"/>
              </a:rPr>
              <a:t>своего личного физического развития</a:t>
            </a:r>
            <a:br>
              <a:rPr lang="ru-RU" altLang="ru-RU" sz="2800" smtClean="0">
                <a:cs typeface="Arial" charset="0"/>
              </a:rPr>
            </a:br>
            <a:endParaRPr lang="ru-RU" altLang="ru-RU" sz="2800" smtClean="0"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400" smtClean="0"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188913"/>
            <a:ext cx="87137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3200" b="1" kern="0" smtClean="0">
                <a:solidFill>
                  <a:srgbClr val="FF0000"/>
                </a:solidFill>
              </a:rPr>
              <a:t>Личность безопасного типа поведения:</a:t>
            </a:r>
            <a:br>
              <a:rPr lang="ru-RU" altLang="ru-RU" sz="3200" b="1" kern="0" smtClean="0">
                <a:solidFill>
                  <a:srgbClr val="FF0000"/>
                </a:solidFill>
              </a:rPr>
            </a:br>
            <a:r>
              <a:rPr lang="ru-RU" altLang="ru-RU" sz="2400" b="1" kern="0" smtClean="0">
                <a:solidFill>
                  <a:srgbClr val="FF0000"/>
                </a:solidFill>
              </a:rPr>
              <a:t>психологическая и социальная характеристики</a:t>
            </a:r>
            <a:endParaRPr lang="ru-RU" altLang="ru-RU" sz="2400" b="1" kern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656637" cy="1079500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cs typeface="Arial" charset="0"/>
              </a:rPr>
              <a:t>Изучение правил безопасного поведения</a:t>
            </a:r>
            <a:r>
              <a:rPr lang="en-US" altLang="ru-RU" sz="2400" b="1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altLang="ru-RU" sz="2400" b="1" smtClean="0">
                <a:solidFill>
                  <a:srgbClr val="FF0000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FF0000"/>
                </a:solidFill>
                <a:cs typeface="Arial" charset="0"/>
              </a:rPr>
              <a:t>как фактор развития личности ребенка.</a:t>
            </a:r>
            <a:r>
              <a:rPr lang="en-US" altLang="ru-RU" sz="2400" b="1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altLang="ru-RU" sz="2400" b="1" smtClean="0">
                <a:solidFill>
                  <a:srgbClr val="FF0000"/>
                </a:solidFill>
                <a:cs typeface="Arial" charset="0"/>
              </a:rPr>
            </a:br>
            <a:r>
              <a:rPr lang="ru-RU" altLang="ru-RU" sz="2400" b="1" smtClean="0">
                <a:solidFill>
                  <a:srgbClr val="FF0000"/>
                </a:solidFill>
                <a:cs typeface="Arial" charset="0"/>
              </a:rPr>
              <a:t>Методика обучения учащихся</a:t>
            </a:r>
            <a:endParaRPr lang="ru-RU" altLang="ru-RU" sz="2400" b="1" u="sng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632825" cy="4968875"/>
          </a:xfrm>
        </p:spPr>
        <p:txBody>
          <a:bodyPr/>
          <a:lstStyle/>
          <a:p>
            <a:pPr marL="31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Основы теории развивающего обучения</a:t>
            </a:r>
            <a:br>
              <a:rPr lang="ru-RU" altLang="ru-RU" sz="2400" smtClean="0"/>
            </a:br>
            <a:r>
              <a:rPr lang="ru-RU" altLang="ru-RU" sz="2400" smtClean="0"/>
              <a:t>были заложены </a:t>
            </a:r>
            <a:r>
              <a:rPr lang="ru-RU" altLang="ru-RU" sz="2800" b="1" u="sng" smtClean="0"/>
              <a:t>Львом Семеновичем  Выготским</a:t>
            </a:r>
            <a:r>
              <a:rPr lang="ru-RU" altLang="ru-RU" sz="2400" smtClean="0"/>
              <a:t>, советским психологом, при рассмотрении им вопроса</a:t>
            </a:r>
            <a:br>
              <a:rPr lang="ru-RU" altLang="ru-RU" sz="2400" smtClean="0"/>
            </a:br>
            <a:r>
              <a:rPr lang="ru-RU" altLang="ru-RU" sz="2400" smtClean="0"/>
              <a:t>о соотношении обучения и развития.</a:t>
            </a:r>
          </a:p>
          <a:p>
            <a:pPr marL="31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1600" smtClean="0"/>
          </a:p>
          <a:p>
            <a:pPr marL="31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smtClean="0"/>
              <a:t>Психологический закон гласит:</a:t>
            </a:r>
            <a:r>
              <a:rPr lang="ru-RU" altLang="ru-RU" sz="2400" smtClean="0"/>
              <a:t> прежде чем ты хочешь призвать ребенка к какой - либо деятельности, </a:t>
            </a:r>
            <a:r>
              <a:rPr lang="ru-RU" altLang="ru-RU" sz="2400" b="1" smtClean="0">
                <a:solidFill>
                  <a:srgbClr val="0000FF"/>
                </a:solidFill>
              </a:rPr>
              <a:t>заинтересуй</a:t>
            </a:r>
            <a:r>
              <a:rPr lang="ru-RU" altLang="ru-RU" sz="2400" smtClean="0"/>
              <a:t> его ею, порази его чувства.</a:t>
            </a:r>
          </a:p>
          <a:p>
            <a:pPr marL="31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Это нужно не только как средство для лучшего запоминания и усвоения, но и как самоцель.</a:t>
            </a:r>
          </a:p>
          <a:p>
            <a:pPr marL="31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400" smtClean="0"/>
          </a:p>
          <a:p>
            <a:pPr marL="31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smtClean="0">
                <a:solidFill>
                  <a:srgbClr val="0000FF"/>
                </a:solidFill>
              </a:rPr>
              <a:t>Только то знание может привиться, </a:t>
            </a:r>
            <a:br>
              <a:rPr lang="ru-RU" altLang="ru-RU" sz="2400" b="1" smtClean="0">
                <a:solidFill>
                  <a:srgbClr val="0000FF"/>
                </a:solidFill>
              </a:rPr>
            </a:br>
            <a:r>
              <a:rPr lang="ru-RU" altLang="ru-RU" sz="2400" b="1" smtClean="0">
                <a:solidFill>
                  <a:srgbClr val="0000FF"/>
                </a:solidFill>
              </a:rPr>
              <a:t>которое прошло через чувство ученика.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13787" cy="112712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Соотношение зон актуального</a:t>
            </a:r>
            <a:br>
              <a:rPr lang="ru-RU" altLang="ru-RU" sz="2800" b="1" smtClean="0">
                <a:solidFill>
                  <a:srgbClr val="FF0000"/>
                </a:solidFill>
              </a:rPr>
            </a:br>
            <a:r>
              <a:rPr lang="ru-RU" altLang="ru-RU" sz="2800" b="1" smtClean="0">
                <a:solidFill>
                  <a:srgbClr val="FF0000"/>
                </a:solidFill>
              </a:rPr>
              <a:t>и ближайшего развития</a:t>
            </a:r>
            <a:r>
              <a:rPr lang="ru-RU" altLang="ru-RU" sz="3200" b="1" smtClean="0">
                <a:solidFill>
                  <a:srgbClr val="FF0000"/>
                </a:solidFill>
              </a:rPr>
              <a:t> </a:t>
            </a:r>
            <a:r>
              <a:rPr lang="ru-RU" altLang="ru-RU" sz="2000" b="1" smtClean="0">
                <a:solidFill>
                  <a:srgbClr val="FF0000"/>
                </a:solidFill>
              </a:rPr>
              <a:t>(по Л.С. Выготскому).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775700" cy="4968875"/>
          </a:xfrm>
        </p:spPr>
        <p:txBody>
          <a:bodyPr/>
          <a:lstStyle/>
          <a:p>
            <a:pPr marL="92075" indent="-3175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dirty="0" smtClean="0"/>
              <a:t>…Существенным признаком обучения является то,</a:t>
            </a:r>
            <a:br>
              <a:rPr lang="ru-RU" altLang="ru-RU" sz="2400" dirty="0" smtClean="0"/>
            </a:br>
            <a:r>
              <a:rPr lang="ru-RU" altLang="ru-RU" sz="2400" dirty="0" smtClean="0"/>
              <a:t>что оно создает </a:t>
            </a:r>
            <a:r>
              <a:rPr lang="ru-RU" altLang="ru-RU" sz="2400" b="1" dirty="0" smtClean="0"/>
              <a:t>зону ближайшего развития</a:t>
            </a:r>
            <a:r>
              <a:rPr lang="ru-RU" altLang="ru-RU" sz="2400" dirty="0" smtClean="0"/>
              <a:t>, т. е. вызывает у ребенка к жизни, пробуждает и приводит</a:t>
            </a:r>
            <a:br>
              <a:rPr lang="ru-RU" altLang="ru-RU" sz="2400" dirty="0" smtClean="0"/>
            </a:br>
            <a:r>
              <a:rPr lang="ru-RU" altLang="ru-RU" sz="2400" dirty="0" smtClean="0"/>
              <a:t>в движение ряд внутренних процессов развития….</a:t>
            </a:r>
          </a:p>
          <a:p>
            <a:pPr marL="92075" indent="-3175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1400" dirty="0" smtClean="0"/>
          </a:p>
          <a:p>
            <a:pPr marL="92075" indent="-3175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dirty="0" smtClean="0"/>
              <a:t>Всякое обучение является источником развития, вызывающим к жизни ряд таких процессов, которые вне обучения вообще сделались бы невозможными.</a:t>
            </a:r>
          </a:p>
          <a:p>
            <a:pPr marL="92075" indent="-3175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1400" dirty="0" smtClean="0"/>
          </a:p>
          <a:p>
            <a:pPr marL="92075" indent="-3175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dirty="0" smtClean="0">
                <a:solidFill>
                  <a:srgbClr val="0000FF"/>
                </a:solidFill>
              </a:rPr>
              <a:t>Зона (уровень) 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актуального развития</a:t>
            </a:r>
            <a:br>
              <a:rPr lang="ru-RU" altLang="ru-RU" sz="2400" b="1" dirty="0" smtClean="0">
                <a:solidFill>
                  <a:srgbClr val="0000FF"/>
                </a:solidFill>
              </a:rPr>
            </a:br>
            <a:r>
              <a:rPr lang="ru-RU" altLang="ru-RU" sz="2400" dirty="0" smtClean="0"/>
              <a:t>характеризует успехи развития,</a:t>
            </a:r>
            <a:br>
              <a:rPr lang="ru-RU" altLang="ru-RU" sz="2400" dirty="0" smtClean="0"/>
            </a:br>
            <a:r>
              <a:rPr lang="ru-RU" altLang="ru-RU" sz="2400" dirty="0" smtClean="0"/>
              <a:t>итоги развития на вчерашний день,</a:t>
            </a:r>
            <a:br>
              <a:rPr lang="ru-RU" altLang="ru-RU" sz="2400" dirty="0" smtClean="0"/>
            </a:br>
            <a:r>
              <a:rPr lang="ru-RU" altLang="ru-RU" sz="2400" dirty="0" smtClean="0"/>
              <a:t>а 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зона ближайшего развития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ru-RU" altLang="ru-RU" sz="2400" dirty="0" smtClean="0"/>
              <a:t>характеризует умственное развитие на завтрашний день.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793037" cy="766763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00"/>
                </a:solidFill>
              </a:rPr>
              <a:t>Теория деятельности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775700" cy="4435475"/>
          </a:xfrm>
        </p:spPr>
        <p:txBody>
          <a:bodyPr/>
          <a:lstStyle/>
          <a:p>
            <a:pPr marL="31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/>
              <a:t>С точки зрения</a:t>
            </a:r>
            <a:br>
              <a:rPr lang="ru-RU" altLang="ru-RU" sz="2800" dirty="0" smtClean="0"/>
            </a:br>
            <a:r>
              <a:rPr lang="ru-RU" altLang="ru-RU" sz="2800" b="1" u="sng" dirty="0" smtClean="0"/>
              <a:t>Алексея Николаевича Леонтьева</a:t>
            </a:r>
            <a:r>
              <a:rPr lang="ru-RU" altLang="ru-RU" sz="2800" dirty="0" smtClean="0"/>
              <a:t>,</a:t>
            </a:r>
            <a:br>
              <a:rPr lang="ru-RU" altLang="ru-RU" sz="2800" dirty="0" smtClean="0"/>
            </a:br>
            <a:r>
              <a:rPr lang="ru-RU" altLang="ru-RU" sz="2800" dirty="0" smtClean="0"/>
              <a:t>выдающегося советского психолога,</a:t>
            </a:r>
            <a:br>
              <a:rPr lang="ru-RU" altLang="ru-RU" sz="2800" dirty="0" smtClean="0"/>
            </a:br>
            <a:r>
              <a:rPr lang="ru-RU" altLang="ru-RU" sz="2800" dirty="0" smtClean="0"/>
              <a:t>доктора педагогических наук, профессора, </a:t>
            </a:r>
            <a:r>
              <a:rPr lang="ru-RU" altLang="ru-RU" sz="2800" b="1" dirty="0" smtClean="0"/>
              <a:t>деятельность </a:t>
            </a:r>
            <a:r>
              <a:rPr lang="ru-RU" altLang="ru-RU" sz="2800" dirty="0" smtClean="0"/>
              <a:t>выступает исходным моментом формирования психики.</a:t>
            </a:r>
          </a:p>
          <a:p>
            <a:pPr marL="3175" indent="11113"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rgbClr val="0000FF"/>
                </a:solidFill>
              </a:rPr>
              <a:t>Именно в процессе</a:t>
            </a:r>
            <a:br>
              <a:rPr lang="ru-RU" altLang="ru-RU" sz="2800" dirty="0" smtClean="0">
                <a:solidFill>
                  <a:srgbClr val="0000FF"/>
                </a:solidFill>
              </a:rPr>
            </a:br>
            <a:r>
              <a:rPr lang="ru-RU" altLang="ru-RU" sz="2800" b="1" dirty="0" smtClean="0">
                <a:solidFill>
                  <a:srgbClr val="0000FF"/>
                </a:solidFill>
              </a:rPr>
              <a:t>специально организованной деятельности</a:t>
            </a:r>
            <a:r>
              <a:rPr lang="ru-RU" altLang="ru-RU" sz="2800" dirty="0" smtClean="0">
                <a:solidFill>
                  <a:srgbClr val="0000FF"/>
                </a:solidFill>
              </a:rPr>
              <a:t/>
            </a:r>
            <a:br>
              <a:rPr lang="ru-RU" altLang="ru-RU" sz="2800" dirty="0" smtClean="0">
                <a:solidFill>
                  <a:srgbClr val="0000FF"/>
                </a:solidFill>
              </a:rPr>
            </a:br>
            <a:r>
              <a:rPr lang="ru-RU" altLang="ru-RU" sz="2800" dirty="0" smtClean="0">
                <a:solidFill>
                  <a:srgbClr val="0000FF"/>
                </a:solidFill>
              </a:rPr>
              <a:t>в ходе обучения</a:t>
            </a:r>
            <a:br>
              <a:rPr lang="ru-RU" altLang="ru-RU" sz="2800" dirty="0" smtClean="0">
                <a:solidFill>
                  <a:srgbClr val="0000FF"/>
                </a:solidFill>
              </a:rPr>
            </a:br>
            <a:r>
              <a:rPr lang="ru-RU" altLang="ru-RU" sz="2800" dirty="0" smtClean="0">
                <a:solidFill>
                  <a:srgbClr val="0000FF"/>
                </a:solidFill>
              </a:rPr>
              <a:t>и происходит развитие ребенка.</a:t>
            </a:r>
            <a:endParaRPr lang="ru-RU" altLang="ru-RU" sz="2800" b="1" dirty="0" smtClean="0">
              <a:solidFill>
                <a:srgbClr val="0000FF"/>
              </a:solidFill>
            </a:endParaRPr>
          </a:p>
          <a:p>
            <a:pPr algn="ctr" eaLnBrk="1" hangingPunct="1">
              <a:defRPr/>
            </a:pPr>
            <a:endParaRPr lang="ru-RU" altLang="ru-RU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956550" cy="11430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Мотив деятельности.</a:t>
            </a:r>
            <a:br>
              <a:rPr lang="ru-RU" altLang="ru-RU" sz="2800" b="1" smtClean="0">
                <a:solidFill>
                  <a:srgbClr val="FF0000"/>
                </a:solidFill>
              </a:rPr>
            </a:br>
            <a:r>
              <a:rPr lang="ru-RU" altLang="ru-RU" sz="2800" b="1" smtClean="0">
                <a:solidFill>
                  <a:srgbClr val="FF0000"/>
                </a:solidFill>
              </a:rPr>
              <a:t>Самооценка результатов деятельности</a:t>
            </a:r>
            <a:endParaRPr lang="ru-RU" altLang="ru-RU" sz="2800" smtClean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2017713"/>
            <a:ext cx="8847138" cy="4114800"/>
          </a:xfrm>
        </p:spPr>
        <p:txBody>
          <a:bodyPr/>
          <a:lstStyle/>
          <a:p>
            <a:pPr marL="92075"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600" smtClean="0">
                <a:cs typeface="Arial" charset="0"/>
              </a:rPr>
              <a:t>Очень важным является вопрос о том, </a:t>
            </a:r>
            <a:r>
              <a:rPr lang="ru-RU" altLang="ru-RU" sz="3600" smtClean="0">
                <a:solidFill>
                  <a:srgbClr val="0000FF"/>
                </a:solidFill>
                <a:cs typeface="Arial" charset="0"/>
              </a:rPr>
              <a:t>что побуждает человека</a:t>
            </a:r>
            <a:br>
              <a:rPr lang="ru-RU" altLang="ru-RU" sz="3600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z="3600" smtClean="0">
                <a:solidFill>
                  <a:srgbClr val="0000FF"/>
                </a:solidFill>
                <a:cs typeface="Arial" charset="0"/>
              </a:rPr>
              <a:t>в обеспечении своей безопасности</a:t>
            </a:r>
            <a:r>
              <a:rPr lang="ru-RU" altLang="ru-RU" sz="3600" smtClean="0">
                <a:cs typeface="Arial" charset="0"/>
              </a:rPr>
              <a:t> быть деятельным,</a:t>
            </a:r>
            <a:br>
              <a:rPr lang="ru-RU" altLang="ru-RU" sz="3600" smtClean="0">
                <a:cs typeface="Arial" charset="0"/>
              </a:rPr>
            </a:br>
            <a:r>
              <a:rPr lang="ru-RU" altLang="ru-RU" sz="3600" smtClean="0">
                <a:cs typeface="Arial" charset="0"/>
              </a:rPr>
              <a:t>т.е. что является причиной,</a:t>
            </a:r>
            <a:br>
              <a:rPr lang="ru-RU" altLang="ru-RU" sz="3600" smtClean="0">
                <a:cs typeface="Arial" charset="0"/>
              </a:rPr>
            </a:br>
            <a:r>
              <a:rPr lang="ru-RU" altLang="ru-RU" sz="3600" smtClean="0">
                <a:cs typeface="Arial" charset="0"/>
              </a:rPr>
              <a:t>источником активности личности.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956550" cy="11430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</a:rPr>
              <a:t>Мотив деятельности.</a:t>
            </a:r>
            <a:br>
              <a:rPr lang="ru-RU" altLang="ru-RU" sz="2800" b="1" smtClean="0">
                <a:solidFill>
                  <a:srgbClr val="FF0000"/>
                </a:solidFill>
              </a:rPr>
            </a:br>
            <a:r>
              <a:rPr lang="ru-RU" altLang="ru-RU" sz="2800" b="1" smtClean="0">
                <a:solidFill>
                  <a:srgbClr val="FF0000"/>
                </a:solidFill>
              </a:rPr>
              <a:t>Самооценка результатов деятельности</a:t>
            </a:r>
            <a:endParaRPr lang="ru-RU" altLang="ru-RU" sz="2800" smtClean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486775" cy="4752975"/>
          </a:xfrm>
        </p:spPr>
        <p:txBody>
          <a:bodyPr/>
          <a:lstStyle/>
          <a:p>
            <a:pPr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FF"/>
                </a:solidFill>
                <a:cs typeface="Arial" charset="0"/>
              </a:rPr>
              <a:t>Источником активности личности являются ее потребности.</a:t>
            </a:r>
            <a:br>
              <a:rPr lang="ru-RU" altLang="ru-RU" smtClean="0">
                <a:solidFill>
                  <a:srgbClr val="0000FF"/>
                </a:solidFill>
                <a:cs typeface="Arial" charset="0"/>
              </a:rPr>
            </a:br>
            <a:r>
              <a:rPr lang="ru-RU" altLang="ru-RU" smtClean="0">
                <a:cs typeface="Arial" charset="0"/>
              </a:rPr>
              <a:t>Именно потребности</a:t>
            </a:r>
            <a:br>
              <a:rPr lang="ru-RU" altLang="ru-RU" smtClean="0">
                <a:cs typeface="Arial" charset="0"/>
              </a:rPr>
            </a:br>
            <a:r>
              <a:rPr lang="ru-RU" altLang="ru-RU" smtClean="0">
                <a:cs typeface="Arial" charset="0"/>
              </a:rPr>
              <a:t>побуждают человека</a:t>
            </a:r>
            <a:br>
              <a:rPr lang="ru-RU" altLang="ru-RU" smtClean="0">
                <a:cs typeface="Arial" charset="0"/>
              </a:rPr>
            </a:br>
            <a:r>
              <a:rPr lang="ru-RU" altLang="ru-RU" smtClean="0">
                <a:cs typeface="Arial" charset="0"/>
              </a:rPr>
              <a:t>действовать определенным образом</a:t>
            </a:r>
            <a:br>
              <a:rPr lang="ru-RU" altLang="ru-RU" smtClean="0">
                <a:cs typeface="Arial" charset="0"/>
              </a:rPr>
            </a:br>
            <a:r>
              <a:rPr lang="ru-RU" altLang="ru-RU" smtClean="0">
                <a:cs typeface="Arial" charset="0"/>
              </a:rPr>
              <a:t>и в определенном направлении. </a:t>
            </a:r>
          </a:p>
          <a:p>
            <a:pPr indent="11113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>
                <a:solidFill>
                  <a:srgbClr val="0000FF"/>
                </a:solidFill>
                <a:cs typeface="Arial" charset="0"/>
              </a:rPr>
              <a:t>Потребность</a:t>
            </a:r>
            <a:r>
              <a:rPr lang="ru-RU" altLang="ru-RU" smtClean="0">
                <a:cs typeface="Arial" charset="0"/>
              </a:rPr>
              <a:t> –</a:t>
            </a:r>
            <a:br>
              <a:rPr lang="ru-RU" altLang="ru-RU" smtClean="0">
                <a:cs typeface="Arial" charset="0"/>
              </a:rPr>
            </a:br>
            <a:r>
              <a:rPr lang="ru-RU" altLang="ru-RU" smtClean="0">
                <a:cs typeface="Arial" charset="0"/>
              </a:rPr>
              <a:t>это состояние человека,</a:t>
            </a:r>
            <a:br>
              <a:rPr lang="ru-RU" altLang="ru-RU" smtClean="0">
                <a:cs typeface="Arial" charset="0"/>
              </a:rPr>
            </a:br>
            <a:r>
              <a:rPr lang="ru-RU" altLang="ru-RU" smtClean="0">
                <a:cs typeface="Arial" charset="0"/>
              </a:rPr>
              <a:t>выражающее его зависимость</a:t>
            </a:r>
            <a:br>
              <a:rPr lang="ru-RU" altLang="ru-RU" smtClean="0">
                <a:cs typeface="Arial" charset="0"/>
              </a:rPr>
            </a:br>
            <a:r>
              <a:rPr lang="ru-RU" altLang="ru-RU" smtClean="0">
                <a:cs typeface="Arial" charset="0"/>
              </a:rPr>
              <a:t>от конкретных условий существования.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676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Times New Roman</vt:lpstr>
      <vt:lpstr>Оформление по умолчанию</vt:lpstr>
      <vt:lpstr>«Воспитание личности безопасного типа». Семинар учителей ОБЖ в МАОУ СОШ №167</vt:lpstr>
      <vt:lpstr>В социальной сфере и сфере криминогенных опасностей можно выделить три типа личности:</vt:lpstr>
      <vt:lpstr>Личность безопасного типа поведения: психологическая и социальная характеристики</vt:lpstr>
      <vt:lpstr>Презентация PowerPoint</vt:lpstr>
      <vt:lpstr>Изучение правил безопасного поведения как фактор развития личности ребенка. Методика обучения учащихся</vt:lpstr>
      <vt:lpstr>Соотношение зон актуального и ближайшего развития (по Л.С. Выготскому).</vt:lpstr>
      <vt:lpstr>Теория деятельности</vt:lpstr>
      <vt:lpstr>Мотив деятельности. Самооценка результатов деятельности</vt:lpstr>
      <vt:lpstr>Мотив деятельности. Самооценка результатов деятельности</vt:lpstr>
      <vt:lpstr>Пирамида Маслоу</vt:lpstr>
      <vt:lpstr>Безопасность – базовая потребность</vt:lpstr>
      <vt:lpstr>Чему учить и когда учить (П. Статмен). Общие рекомендации по обучению правилам личной безопасности (модель взаимодействия).</vt:lpstr>
      <vt:lpstr>Чему учить и когда учить (П. Статмен). Общие рекомендации по обучению правилам личной безопасности (модель взаимодействия).</vt:lpstr>
      <vt:lpstr>Чему учить и когда учить (П. Статмен). Общие рекомендации по обучению правилам личной безопасности (модель взаимодействия).</vt:lpstr>
      <vt:lpstr>Пола Статмен. 5 ступеней обучения навыкам безопасного поведения.</vt:lpstr>
      <vt:lpstr>Защита, подготовка, тренировка, побуждение, упреждение.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Личная безопасность ребенка</dc:title>
  <dc:subject>filimon11.ru</dc:subject>
  <dc:creator>Рулев М.А.</dc:creator>
  <cp:lastModifiedBy>МАР</cp:lastModifiedBy>
  <cp:revision>75</cp:revision>
  <dcterms:created xsi:type="dcterms:W3CDTF">2010-09-14T16:51:53Z</dcterms:created>
  <dcterms:modified xsi:type="dcterms:W3CDTF">2015-01-21T08:31:53Z</dcterms:modified>
</cp:coreProperties>
</file>